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57" r:id="rId8"/>
    <p:sldId id="262" r:id="rId9"/>
    <p:sldId id="263" r:id="rId10"/>
    <p:sldId id="264" r:id="rId11"/>
    <p:sldId id="265" r:id="rId12"/>
    <p:sldId id="266" r:id="rId13"/>
    <p:sldId id="258" r:id="rId14"/>
    <p:sldId id="259" r:id="rId15"/>
    <p:sldId id="260" r:id="rId16"/>
    <p:sldId id="271" r:id="rId17"/>
    <p:sldId id="267" r:id="rId18"/>
    <p:sldId id="269" r:id="rId19"/>
    <p:sldId id="270" r:id="rId20"/>
    <p:sldId id="272" r:id="rId21"/>
    <p:sldId id="273" r:id="rId22"/>
    <p:sldId id="268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94" r:id="rId32"/>
    <p:sldId id="292" r:id="rId33"/>
    <p:sldId id="293" r:id="rId34"/>
    <p:sldId id="295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0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8E1B-75AA-DE41-8D3D-E73FA4199E4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275D-1A7D-A845-8F34-4F3C04EA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Microbiology:  why should we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1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529255" y="945931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014952" y="945930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0649" y="945929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986346" y="945927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9255" y="2270231"/>
            <a:ext cx="536028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9090" y="2270231"/>
            <a:ext cx="141890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62801" y="2270231"/>
            <a:ext cx="48914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979" y="4056185"/>
            <a:ext cx="199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Virus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1" y="4056185"/>
            <a:ext cx="250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Archaea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00649" y="4471683"/>
            <a:ext cx="22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Bacteria</a:t>
            </a:r>
            <a:endParaRPr lang="en-US" sz="4800" dirty="0"/>
          </a:p>
        </p:txBody>
      </p:sp>
      <p:sp>
        <p:nvSpPr>
          <p:cNvPr id="24" name="Donut 23"/>
          <p:cNvSpPr/>
          <p:nvPr/>
        </p:nvSpPr>
        <p:spPr>
          <a:xfrm>
            <a:off x="10683767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529255" y="945931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014952" y="945930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0649" y="945929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986346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9255" y="2270231"/>
            <a:ext cx="536028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9090" y="2270231"/>
            <a:ext cx="141890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62801" y="2270231"/>
            <a:ext cx="48914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698220" y="2270231"/>
            <a:ext cx="612430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979" y="4056185"/>
            <a:ext cx="199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Virus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1" y="4056185"/>
            <a:ext cx="250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Archaea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00649" y="4471683"/>
            <a:ext cx="22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Bacteria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9595945" y="3862553"/>
            <a:ext cx="231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Protists</a:t>
            </a:r>
            <a:endParaRPr lang="en-US" sz="4800" dirty="0"/>
          </a:p>
        </p:txBody>
      </p:sp>
      <p:sp>
        <p:nvSpPr>
          <p:cNvPr id="24" name="Donut 23"/>
          <p:cNvSpPr/>
          <p:nvPr/>
        </p:nvSpPr>
        <p:spPr>
          <a:xfrm>
            <a:off x="10683767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3" idx="0"/>
            <a:endCxn id="24" idx="4"/>
          </p:cNvCxnSpPr>
          <p:nvPr/>
        </p:nvCxnSpPr>
        <p:spPr>
          <a:xfrm flipV="1">
            <a:off x="10753296" y="2270231"/>
            <a:ext cx="592623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7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529255" y="945931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014952" y="945930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0649" y="945929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986346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9255" y="2270231"/>
            <a:ext cx="536028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9090" y="2270231"/>
            <a:ext cx="141890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62801" y="2270231"/>
            <a:ext cx="48914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698220" y="2270231"/>
            <a:ext cx="612430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979" y="4056185"/>
            <a:ext cx="199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Virus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1" y="4056185"/>
            <a:ext cx="250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Archaea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00649" y="4471683"/>
            <a:ext cx="22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Bacteria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9595945" y="3862553"/>
            <a:ext cx="231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Protists</a:t>
            </a:r>
            <a:endParaRPr lang="en-US" sz="4800" dirty="0"/>
          </a:p>
        </p:txBody>
      </p:sp>
      <p:sp>
        <p:nvSpPr>
          <p:cNvPr id="24" name="Donut 23"/>
          <p:cNvSpPr/>
          <p:nvPr/>
        </p:nvSpPr>
        <p:spPr>
          <a:xfrm>
            <a:off x="10683767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3" idx="0"/>
            <a:endCxn id="24" idx="4"/>
          </p:cNvCxnSpPr>
          <p:nvPr/>
        </p:nvCxnSpPr>
        <p:spPr>
          <a:xfrm flipV="1">
            <a:off x="10753296" y="2270231"/>
            <a:ext cx="592623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7650" y="5648504"/>
            <a:ext cx="659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/>
              <a:t>Characteristics?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169316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Microscopes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Probably invented early 1600’s</a:t>
            </a:r>
          </a:p>
          <a:p>
            <a:r>
              <a:rPr lang="en-US" sz="3600" dirty="0" smtClean="0"/>
              <a:t>Popularized by </a:t>
            </a:r>
            <a:r>
              <a:rPr lang="en-US" sz="3600" dirty="0" err="1" smtClean="0"/>
              <a:t>Antonie</a:t>
            </a:r>
            <a:r>
              <a:rPr lang="en-US" sz="3600" dirty="0" smtClean="0"/>
              <a:t> van Leeuwenhoek</a:t>
            </a:r>
          </a:p>
          <a:p>
            <a:pPr lvl="1"/>
            <a:r>
              <a:rPr lang="en-US" sz="3200" dirty="0" smtClean="0"/>
              <a:t>“Father of microscopy”</a:t>
            </a:r>
          </a:p>
          <a:p>
            <a:pPr lvl="1"/>
            <a:r>
              <a:rPr lang="en-US" sz="3200" dirty="0" smtClean="0"/>
              <a:t>Discovered microorganisms 1676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80" y="3031066"/>
            <a:ext cx="4495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4" y="1245477"/>
            <a:ext cx="6779885" cy="4497680"/>
          </a:xfrm>
        </p:spPr>
      </p:pic>
    </p:spTree>
    <p:extLst>
      <p:ext uri="{BB962C8B-B14F-4D97-AF65-F5344CB8AC3E}">
        <p14:creationId xmlns:p14="http://schemas.microsoft.com/office/powerpoint/2010/main" val="169622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31" y="110359"/>
            <a:ext cx="9243646" cy="6542690"/>
          </a:xfrm>
        </p:spPr>
      </p:pic>
    </p:spTree>
    <p:extLst>
      <p:ext uri="{BB962C8B-B14F-4D97-AF65-F5344CB8AC3E}">
        <p14:creationId xmlns:p14="http://schemas.microsoft.com/office/powerpoint/2010/main" val="66987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Microscopes: light vs. electron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999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Microscopes: light vs. electron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Light microscopy (and Fluorescence microscopy)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Microscopes: light vs. electron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Light microscopy (and Fluorescence microscopy)</a:t>
            </a:r>
          </a:p>
          <a:p>
            <a:pPr lvl="1"/>
            <a:r>
              <a:rPr lang="en-US" sz="3600" dirty="0" smtClean="0"/>
              <a:t>Can be used on living samples</a:t>
            </a:r>
          </a:p>
          <a:p>
            <a:pPr lvl="2"/>
            <a:r>
              <a:rPr lang="en-US" sz="3200" dirty="0" smtClean="0"/>
              <a:t>Active processes</a:t>
            </a:r>
          </a:p>
          <a:p>
            <a:pPr lvl="2"/>
            <a:r>
              <a:rPr lang="en-US" sz="3200" dirty="0" smtClean="0"/>
              <a:t>Observe in real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Microscopes: light vs. electron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Light microscopy (and Fluorescence microscopy)</a:t>
            </a:r>
          </a:p>
          <a:p>
            <a:pPr lvl="1"/>
            <a:r>
              <a:rPr lang="en-US" sz="3600" dirty="0" smtClean="0"/>
              <a:t>Can be used on living samples</a:t>
            </a:r>
          </a:p>
          <a:p>
            <a:pPr lvl="2"/>
            <a:r>
              <a:rPr lang="en-US" sz="3200" dirty="0" smtClean="0"/>
              <a:t>Active processes</a:t>
            </a:r>
          </a:p>
          <a:p>
            <a:pPr lvl="2"/>
            <a:r>
              <a:rPr lang="en-US" sz="3200" dirty="0" smtClean="0"/>
              <a:t>Observe in real time</a:t>
            </a:r>
          </a:p>
          <a:p>
            <a:pPr lvl="1"/>
            <a:r>
              <a:rPr lang="en-US" sz="3600" dirty="0" err="1" smtClean="0"/>
              <a:t>Colour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2" y="601578"/>
            <a:ext cx="5005135" cy="5221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There are 10 times more bacteria in your digestive system than there are cells in your entire body.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068" y="601580"/>
            <a:ext cx="5586090" cy="31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Microscopes: light vs. electron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Light microscopy (and Fluorescence microscopy)</a:t>
            </a:r>
          </a:p>
          <a:p>
            <a:pPr lvl="1"/>
            <a:r>
              <a:rPr lang="en-US" sz="3600" dirty="0" smtClean="0"/>
              <a:t>Can be used on living samples</a:t>
            </a:r>
          </a:p>
          <a:p>
            <a:pPr lvl="2"/>
            <a:r>
              <a:rPr lang="en-US" sz="3200" dirty="0" smtClean="0"/>
              <a:t>Active processes</a:t>
            </a:r>
          </a:p>
          <a:p>
            <a:pPr lvl="2"/>
            <a:r>
              <a:rPr lang="en-US" sz="3200" dirty="0" smtClean="0"/>
              <a:t>Observe in real time</a:t>
            </a:r>
          </a:p>
          <a:p>
            <a:pPr lvl="1"/>
            <a:r>
              <a:rPr lang="en-US" sz="3600" dirty="0" err="1" smtClean="0"/>
              <a:t>Colour</a:t>
            </a:r>
            <a:endParaRPr lang="en-US" sz="3600" dirty="0" smtClean="0"/>
          </a:p>
          <a:p>
            <a:pPr lvl="1"/>
            <a:r>
              <a:rPr lang="en-US" sz="3600" dirty="0" smtClean="0"/>
              <a:t>Maximum magnification: 1000x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Microscopes: light vs. electron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Light microscopy (and Fluorescence microscopy)</a:t>
            </a:r>
          </a:p>
          <a:p>
            <a:pPr lvl="1"/>
            <a:r>
              <a:rPr lang="en-US" sz="3600" dirty="0" smtClean="0"/>
              <a:t>Can be used on living samples</a:t>
            </a:r>
          </a:p>
          <a:p>
            <a:pPr lvl="2"/>
            <a:r>
              <a:rPr lang="en-US" sz="3200" dirty="0" smtClean="0"/>
              <a:t>Active processes</a:t>
            </a:r>
          </a:p>
          <a:p>
            <a:pPr lvl="2"/>
            <a:r>
              <a:rPr lang="en-US" sz="3200" dirty="0" smtClean="0"/>
              <a:t>Observe in real time</a:t>
            </a:r>
          </a:p>
          <a:p>
            <a:pPr lvl="1"/>
            <a:r>
              <a:rPr lang="en-US" sz="3600" dirty="0" err="1" smtClean="0"/>
              <a:t>Colour</a:t>
            </a:r>
            <a:endParaRPr lang="en-US" sz="3600" dirty="0" smtClean="0"/>
          </a:p>
          <a:p>
            <a:pPr lvl="1"/>
            <a:r>
              <a:rPr lang="en-US" sz="3600" dirty="0" smtClean="0"/>
              <a:t>Maximum magnification: 1000x</a:t>
            </a:r>
          </a:p>
          <a:p>
            <a:endParaRPr lang="en-US" dirty="0"/>
          </a:p>
        </p:txBody>
      </p:sp>
      <p:pic>
        <p:nvPicPr>
          <p:cNvPr id="4" name="nBTu3oi_lBZqp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2834" y="25019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80834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  <a:p>
            <a:pPr lvl="1"/>
            <a:r>
              <a:rPr lang="en-US" sz="3200" dirty="0" smtClean="0"/>
              <a:t>Black and white</a:t>
            </a:r>
          </a:p>
        </p:txBody>
      </p:sp>
    </p:spTree>
    <p:extLst>
      <p:ext uri="{BB962C8B-B14F-4D97-AF65-F5344CB8AC3E}">
        <p14:creationId xmlns:p14="http://schemas.microsoft.com/office/powerpoint/2010/main" val="74043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  <a:p>
            <a:pPr lvl="1"/>
            <a:r>
              <a:rPr lang="en-US" sz="3200" dirty="0" smtClean="0"/>
              <a:t>Black and white</a:t>
            </a:r>
          </a:p>
          <a:p>
            <a:pPr lvl="1"/>
            <a:r>
              <a:rPr lang="en-US" sz="3200" dirty="0" smtClean="0"/>
              <a:t>Sample must be dead</a:t>
            </a:r>
          </a:p>
        </p:txBody>
      </p:sp>
    </p:spTree>
    <p:extLst>
      <p:ext uri="{BB962C8B-B14F-4D97-AF65-F5344CB8AC3E}">
        <p14:creationId xmlns:p14="http://schemas.microsoft.com/office/powerpoint/2010/main" val="129763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  <a:p>
            <a:pPr lvl="1"/>
            <a:r>
              <a:rPr lang="en-US" sz="3200" dirty="0" smtClean="0"/>
              <a:t>Black and white</a:t>
            </a:r>
          </a:p>
          <a:p>
            <a:pPr lvl="1"/>
            <a:r>
              <a:rPr lang="en-US" sz="3200" dirty="0" smtClean="0"/>
              <a:t>Sample must be dead</a:t>
            </a:r>
          </a:p>
          <a:p>
            <a:pPr lvl="1"/>
            <a:r>
              <a:rPr lang="en-US" sz="3200" dirty="0" smtClean="0"/>
              <a:t>Two-types:</a:t>
            </a:r>
          </a:p>
          <a:p>
            <a:pPr lvl="2"/>
            <a:r>
              <a:rPr lang="en-US" sz="2800" dirty="0" smtClean="0"/>
              <a:t>Transmission electron microscope (TEM)</a:t>
            </a:r>
          </a:p>
          <a:p>
            <a:pPr lvl="3"/>
            <a:r>
              <a:rPr lang="en-US" sz="2400" dirty="0" smtClean="0"/>
              <a:t>Extremely thin section of specimen</a:t>
            </a:r>
          </a:p>
          <a:p>
            <a:pPr lvl="3"/>
            <a:r>
              <a:rPr lang="en-US" sz="2400" dirty="0" smtClean="0"/>
              <a:t>2-D image</a:t>
            </a:r>
          </a:p>
        </p:txBody>
      </p:sp>
    </p:spTree>
    <p:extLst>
      <p:ext uri="{BB962C8B-B14F-4D97-AF65-F5344CB8AC3E}">
        <p14:creationId xmlns:p14="http://schemas.microsoft.com/office/powerpoint/2010/main" val="54191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  <a:p>
            <a:pPr lvl="1"/>
            <a:r>
              <a:rPr lang="en-US" sz="3200" dirty="0" smtClean="0"/>
              <a:t>Black and white</a:t>
            </a:r>
          </a:p>
          <a:p>
            <a:pPr lvl="1"/>
            <a:r>
              <a:rPr lang="en-US" sz="3200" dirty="0" smtClean="0"/>
              <a:t>Sample must be dead</a:t>
            </a:r>
          </a:p>
          <a:p>
            <a:pPr lvl="1"/>
            <a:r>
              <a:rPr lang="en-US" sz="3200" dirty="0" smtClean="0"/>
              <a:t>Two-types:</a:t>
            </a:r>
          </a:p>
          <a:p>
            <a:pPr lvl="2"/>
            <a:r>
              <a:rPr lang="en-US" sz="2800" dirty="0" smtClean="0"/>
              <a:t>Transmission electron microscope (TEM)</a:t>
            </a:r>
          </a:p>
          <a:p>
            <a:pPr lvl="3"/>
            <a:r>
              <a:rPr lang="en-US" sz="2400" dirty="0" smtClean="0"/>
              <a:t>Extremely thing section of specimen</a:t>
            </a:r>
          </a:p>
          <a:p>
            <a:pPr lvl="3"/>
            <a:r>
              <a:rPr lang="en-US" sz="2400" dirty="0" smtClean="0"/>
              <a:t>2-D image</a:t>
            </a:r>
          </a:p>
          <a:p>
            <a:pPr lvl="2"/>
            <a:r>
              <a:rPr lang="en-US" sz="2800" dirty="0" smtClean="0"/>
              <a:t>Scanning electron microscope (SEM)</a:t>
            </a:r>
          </a:p>
          <a:p>
            <a:pPr lvl="3"/>
            <a:r>
              <a:rPr lang="en-US" sz="2400" dirty="0" smtClean="0"/>
              <a:t>3-D surface image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53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4" y="1514219"/>
            <a:ext cx="3746818" cy="285282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8014" y="1825625"/>
            <a:ext cx="11085786" cy="48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  <a:p>
            <a:pPr lvl="1"/>
            <a:r>
              <a:rPr lang="en-US" sz="3200" dirty="0" smtClean="0"/>
              <a:t>Black and white</a:t>
            </a:r>
          </a:p>
          <a:p>
            <a:pPr lvl="1"/>
            <a:r>
              <a:rPr lang="en-US" sz="3200" dirty="0" smtClean="0"/>
              <a:t>Sample must be dead</a:t>
            </a:r>
          </a:p>
          <a:p>
            <a:pPr lvl="1"/>
            <a:r>
              <a:rPr lang="en-US" sz="3200" dirty="0" smtClean="0"/>
              <a:t>Two-types:</a:t>
            </a:r>
          </a:p>
          <a:p>
            <a:pPr lvl="2"/>
            <a:r>
              <a:rPr lang="en-US" sz="2800" dirty="0" smtClean="0"/>
              <a:t>Transmission electron microscope (TEM)</a:t>
            </a:r>
          </a:p>
          <a:p>
            <a:pPr lvl="3"/>
            <a:r>
              <a:rPr lang="en-US" sz="2400" dirty="0" smtClean="0"/>
              <a:t>Extremely thing section of specimen</a:t>
            </a:r>
          </a:p>
          <a:p>
            <a:pPr lvl="3"/>
            <a:r>
              <a:rPr lang="en-US" sz="2400" dirty="0" smtClean="0"/>
              <a:t>2-D image</a:t>
            </a:r>
          </a:p>
          <a:p>
            <a:pPr lvl="2"/>
            <a:r>
              <a:rPr lang="en-US" sz="2800" dirty="0" smtClean="0"/>
              <a:t>Scanning electron microscope (SEM)</a:t>
            </a:r>
          </a:p>
          <a:p>
            <a:pPr lvl="3"/>
            <a:r>
              <a:rPr lang="en-US" sz="2400" dirty="0" smtClean="0"/>
              <a:t>3-D surface image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92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1825625"/>
            <a:ext cx="11085786" cy="48589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 microscope</a:t>
            </a:r>
          </a:p>
          <a:p>
            <a:pPr lvl="1"/>
            <a:r>
              <a:rPr lang="en-US" sz="3200" dirty="0" smtClean="0"/>
              <a:t>2 million x magnification</a:t>
            </a:r>
          </a:p>
          <a:p>
            <a:pPr lvl="1"/>
            <a:r>
              <a:rPr lang="en-US" sz="3200" dirty="0" smtClean="0"/>
              <a:t>Black and white</a:t>
            </a:r>
          </a:p>
          <a:p>
            <a:pPr lvl="1"/>
            <a:r>
              <a:rPr lang="en-US" sz="3200" dirty="0" smtClean="0"/>
              <a:t>Sample must be dead</a:t>
            </a:r>
          </a:p>
          <a:p>
            <a:pPr lvl="1"/>
            <a:r>
              <a:rPr lang="en-US" sz="3200" dirty="0" smtClean="0"/>
              <a:t>Two-types:</a:t>
            </a:r>
          </a:p>
          <a:p>
            <a:pPr lvl="2"/>
            <a:r>
              <a:rPr lang="en-US" sz="2800" dirty="0" smtClean="0"/>
              <a:t>Transmission electron microscope (TEM)</a:t>
            </a:r>
          </a:p>
          <a:p>
            <a:pPr lvl="3"/>
            <a:r>
              <a:rPr lang="en-US" sz="2400" dirty="0" smtClean="0"/>
              <a:t>Extremely thing section of specimen</a:t>
            </a:r>
          </a:p>
          <a:p>
            <a:pPr lvl="3"/>
            <a:r>
              <a:rPr lang="en-US" sz="2400" dirty="0" smtClean="0"/>
              <a:t>2-D image</a:t>
            </a:r>
          </a:p>
          <a:p>
            <a:pPr lvl="2"/>
            <a:r>
              <a:rPr lang="en-US" sz="2800" dirty="0" smtClean="0"/>
              <a:t>Scanning electron microscope (SEM)</a:t>
            </a:r>
          </a:p>
          <a:p>
            <a:pPr lvl="3"/>
            <a:r>
              <a:rPr lang="en-US" sz="2400" dirty="0" smtClean="0"/>
              <a:t>3-D surface image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Microscopes: light vs. electron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4" y="1514219"/>
            <a:ext cx="3746818" cy="285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15" y="2839782"/>
            <a:ext cx="4633118" cy="38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3" y="601579"/>
            <a:ext cx="6208294" cy="55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There are more microbes on your hand than there are people on the planet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21" y="925470"/>
            <a:ext cx="5157434" cy="38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5" y="221474"/>
            <a:ext cx="5323781" cy="5721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Important parts: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06" y="763340"/>
            <a:ext cx="5898931" cy="5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26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Calculations: magnification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44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b="0" i="1" smtClean="0">
                          <a:latin typeface="Cambria Math" charset="0"/>
                        </a:rPr>
                        <m:t>𝑀𝑎𝑔𝑛𝑖𝑓𝑖𝑐𝑎𝑡𝑖𝑜𝑛</m:t>
                      </m:r>
                      <m:r>
                        <a:rPr lang="en-CA" sz="40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CA" sz="4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000" b="0" i="1" smtClean="0">
                              <a:latin typeface="Cambria Math" charset="0"/>
                            </a:rPr>
                            <m:t>𝑖𝑚𝑎𝑔𝑒</m:t>
                          </m:r>
                          <m:r>
                            <a:rPr lang="en-CA" sz="4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CA" sz="4000" b="0" i="1" smtClean="0">
                              <a:latin typeface="Cambria Math" charset="0"/>
                            </a:rPr>
                            <m:t>𝑠𝑖𝑧𝑒</m:t>
                          </m:r>
                        </m:num>
                        <m:den>
                          <m:r>
                            <a:rPr lang="en-CA" sz="4000" b="0" i="1" smtClean="0">
                              <a:latin typeface="Cambria Math" charset="0"/>
                            </a:rPr>
                            <m:t>𝑜𝑏𝑗𝑒𝑐𝑡</m:t>
                          </m:r>
                          <m:r>
                            <a:rPr lang="en-CA" sz="4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CA" sz="4000" b="0" i="1" smtClean="0">
                              <a:latin typeface="Cambria Math" charset="0"/>
                            </a:rPr>
                            <m:t>𝑠𝑖𝑧𝑒</m:t>
                          </m:r>
                        </m:den>
                      </m:f>
                    </m:oMath>
                  </m:oMathPara>
                </a14:m>
                <a:endParaRPr lang="en-US" sz="4000" dirty="0" smtClean="0"/>
              </a:p>
              <a:p>
                <a:pPr lvl="1"/>
                <a:endParaRPr lang="en-US" sz="4000" dirty="0" smtClean="0"/>
              </a:p>
              <a:p>
                <a:pPr lvl="1"/>
                <a:r>
                  <a:rPr lang="en-US" sz="4000" dirty="0" smtClean="0"/>
                  <a:t>Useful for comparing a drawing/image with the actual size of an object</a:t>
                </a:r>
              </a:p>
              <a:p>
                <a:pPr lvl="1"/>
                <a:endParaRPr lang="en-US" sz="3200" dirty="0" smtClean="0"/>
              </a:p>
              <a:p>
                <a:pPr lvl="1"/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2120631" y="2140085"/>
            <a:ext cx="7879404" cy="1770434"/>
          </a:xfrm>
          <a:prstGeom prst="frame">
            <a:avLst>
              <a:gd name="adj1" fmla="val 0"/>
            </a:avLst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1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Calculations: magnification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243536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charset="0"/>
                        </a:rPr>
                        <m:t>𝑀𝑎𝑔𝑛𝑖𝑓𝑖𝑐𝑎𝑡𝑖𝑜𝑛</m:t>
                      </m:r>
                      <m:r>
                        <a:rPr lang="en-CA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CA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charset="0"/>
                            </a:rPr>
                            <m:t>𝑖𝑚𝑎𝑔𝑒</m:t>
                          </m:r>
                          <m:r>
                            <a:rPr lang="en-CA" sz="3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b="0" i="1" smtClean="0">
                              <a:latin typeface="Cambria Math" charset="0"/>
                            </a:rPr>
                            <m:t>𝑠𝑖𝑧𝑒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charset="0"/>
                            </a:rPr>
                            <m:t>𝑜𝑏𝑗𝑒𝑐𝑡</m:t>
                          </m:r>
                          <m:r>
                            <a:rPr lang="en-CA" sz="32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b="0" i="1" smtClean="0">
                              <a:latin typeface="Cambria Math" charset="0"/>
                            </a:rPr>
                            <m:t>𝑠𝑖𝑧𝑒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lvl="1"/>
                <a:endParaRPr lang="en-US" sz="2800" dirty="0"/>
              </a:p>
              <a:p>
                <a:pPr marL="0" indent="0">
                  <a:buNone/>
                </a:pPr>
                <a:r>
                  <a:rPr lang="en-US" sz="3600" b="1" dirty="0" smtClean="0"/>
                  <a:t>Example: </a:t>
                </a:r>
                <a:r>
                  <a:rPr lang="en-US" sz="3600" dirty="0" smtClean="0"/>
                  <a:t>you measure this image and find that it is 3.2 cm long.  This bacterium is actually 2.1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CA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US" sz="3600" dirty="0" smtClean="0"/>
                  <a:t>. What is the magnification of this image?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243536" cy="4351338"/>
              </a:xfrm>
              <a:blipFill rotWithShape="0">
                <a:blip r:embed="rId2"/>
                <a:stretch>
                  <a:fillRect l="-3027" r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081" y="1690688"/>
            <a:ext cx="4540764" cy="44862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249055" y="2490678"/>
            <a:ext cx="2571345" cy="2937356"/>
          </a:xfrm>
          <a:prstGeom prst="straightConnector1">
            <a:avLst/>
          </a:prstGeom>
          <a:ln w="857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42706" y="1825625"/>
            <a:ext cx="1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3.2 cm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26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Calculations: object size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3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charset="0"/>
                        </a:rPr>
                        <m:t>𝐴𝑐𝑡𝑢𝑎𝑙</m:t>
                      </m:r>
                      <m:r>
                        <a:rPr lang="en-CA" sz="3200" i="1">
                          <a:latin typeface="Cambria Math" charset="0"/>
                        </a:rPr>
                        <m:t> </m:t>
                      </m:r>
                      <m:r>
                        <a:rPr lang="en-CA" sz="3200" i="1">
                          <a:latin typeface="Cambria Math" charset="0"/>
                        </a:rPr>
                        <m:t>𝑠𝑖𝑧𝑒</m:t>
                      </m:r>
                      <m:r>
                        <a:rPr lang="en-CA" sz="32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CA" sz="3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3200" i="1">
                              <a:latin typeface="Cambria Math" charset="0"/>
                            </a:rPr>
                            <m:t>𝐹𝑖𝑒𝑙𝑑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𝑜𝑓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𝑣𝑖𝑒𝑤</m:t>
                          </m:r>
                        </m:num>
                        <m:den>
                          <m:r>
                            <a:rPr lang="en-CA" sz="3200" i="1">
                              <a:latin typeface="Cambria Math" charset="0"/>
                            </a:rPr>
                            <m:t>#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𝑜𝑓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𝑠𝑝𝑒𝑐𝑖𝑚𝑒𝑛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𝑡h𝑎𝑡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𝑓𝑖𝑡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𝑖𝑛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𝑡h𝑒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3200" i="1">
                              <a:latin typeface="Cambria Math" charset="0"/>
                            </a:rPr>
                            <m:t>𝑓𝑖𝑒𝑙𝑑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lvl="1"/>
                <a:endParaRPr lang="en-US" sz="3200" dirty="0" smtClean="0"/>
              </a:p>
              <a:p>
                <a:pPr lvl="1"/>
                <a:r>
                  <a:rPr lang="en-US" sz="3300" dirty="0" smtClean="0"/>
                  <a:t>Field of view = diameter of the circle you see through the microscope</a:t>
                </a:r>
              </a:p>
              <a:p>
                <a:pPr lvl="2"/>
                <a:r>
                  <a:rPr lang="en-US" sz="3300" dirty="0" smtClean="0"/>
                  <a:t>40x = 4500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CA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CA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3300" dirty="0" smtClean="0"/>
              </a:p>
              <a:p>
                <a:pPr lvl="2"/>
                <a:r>
                  <a:rPr lang="en-US" sz="3300" dirty="0" smtClean="0"/>
                  <a:t>100x = 1500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CA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endParaRPr lang="en-US" sz="3300" dirty="0" smtClean="0"/>
              </a:p>
              <a:p>
                <a:pPr lvl="2"/>
                <a:r>
                  <a:rPr lang="en-US" sz="3300" dirty="0" smtClean="0"/>
                  <a:t>400x = 450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CA" sz="33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endParaRPr lang="en-US" sz="3300" dirty="0" smtClean="0"/>
              </a:p>
              <a:p>
                <a:pPr lvl="1"/>
                <a:r>
                  <a:rPr lang="en-US" sz="3300" dirty="0" smtClean="0"/>
                  <a:t>Useful when you know the magnification and you want to calculate the actual size of the specimen you are viewing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1439694" y="1825625"/>
            <a:ext cx="9124544" cy="1423413"/>
          </a:xfrm>
          <a:prstGeom prst="frame">
            <a:avLst>
              <a:gd name="adj1" fmla="val 0"/>
            </a:avLst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3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Calculations: object size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latin typeface="Cambria Math" charset="0"/>
                        </a:rPr>
                        <m:t>𝐴𝑐𝑡𝑢𝑎𝑙</m:t>
                      </m:r>
                      <m:r>
                        <a:rPr lang="en-CA" sz="2400" i="1" smtClean="0">
                          <a:latin typeface="Cambria Math" charset="0"/>
                        </a:rPr>
                        <m:t> </m:t>
                      </m:r>
                      <m:r>
                        <a:rPr lang="en-CA" sz="2400" i="1" smtClean="0">
                          <a:latin typeface="Cambria Math" charset="0"/>
                        </a:rPr>
                        <m:t>𝑠𝑖𝑧𝑒</m:t>
                      </m:r>
                      <m:r>
                        <a:rPr lang="en-CA" sz="24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CA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charset="0"/>
                            </a:rPr>
                            <m:t>𝐹𝑖𝑒𝑙𝑑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𝑜𝑓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𝑣𝑖𝑒𝑤</m:t>
                          </m:r>
                        </m:num>
                        <m:den>
                          <m:r>
                            <a:rPr lang="en-CA" sz="2400" i="1">
                              <a:latin typeface="Cambria Math" charset="0"/>
                            </a:rPr>
                            <m:t>#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𝑜𝑓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𝑠𝑝𝑒𝑐𝑖𝑚𝑒𝑛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𝑡h𝑎𝑡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𝑓𝑖𝑡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𝑖𝑛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𝑡h𝑒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charset="0"/>
                            </a:rPr>
                            <m:t>𝑓𝑖𝑒𝑙𝑑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600" b="1" dirty="0" smtClean="0"/>
                  <a:t>Example: </a:t>
                </a:r>
                <a:r>
                  <a:rPr lang="en-US" sz="3600" dirty="0" smtClean="0"/>
                  <a:t>You view this image at 100x magnification.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You estimate that 4.5 cells could fit in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your field of view. What is the actual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size of this cell?</a:t>
                </a:r>
                <a:endParaRPr lang="en-US" sz="3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12829" y="3684942"/>
            <a:ext cx="2762656" cy="27626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12829" y="4744993"/>
            <a:ext cx="632560" cy="642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34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Microscope lab skills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Safe </a:t>
            </a:r>
            <a:r>
              <a:rPr lang="en-US" sz="4800" dirty="0" err="1" smtClean="0"/>
              <a:t>behaviour</a:t>
            </a:r>
            <a:r>
              <a:rPr lang="en-US" sz="4800" dirty="0" smtClean="0"/>
              <a:t>!</a:t>
            </a:r>
          </a:p>
          <a:p>
            <a:r>
              <a:rPr lang="en-US" sz="4800" dirty="0" smtClean="0"/>
              <a:t>Carrying your microscope</a:t>
            </a:r>
          </a:p>
          <a:p>
            <a:r>
              <a:rPr lang="en-US" sz="4800" dirty="0" smtClean="0"/>
              <a:t>Creating a slide</a:t>
            </a:r>
          </a:p>
          <a:p>
            <a:r>
              <a:rPr lang="en-US" sz="4800" dirty="0" smtClean="0"/>
              <a:t>Focusing your microscope: 4x, 10x, 40x</a:t>
            </a:r>
          </a:p>
          <a:p>
            <a:r>
              <a:rPr lang="en-US" sz="4800" dirty="0" smtClean="0"/>
              <a:t>Troubleshooting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903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2" y="601579"/>
            <a:ext cx="5029200" cy="55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Microbes generate at least half the oxygen we breathe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15" y="601579"/>
            <a:ext cx="6559216" cy="54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2" y="601579"/>
            <a:ext cx="10732168" cy="55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If a single bacterium with a generation time of 20 min reproduced for 48 </a:t>
            </a:r>
            <a:r>
              <a:rPr lang="en-US" sz="6000" dirty="0" err="1" smtClean="0"/>
              <a:t>hr</a:t>
            </a:r>
            <a:r>
              <a:rPr lang="en-US" sz="6000" dirty="0" smtClean="0"/>
              <a:t>, the population it produced would weigh about 4000 times the weight of the Earth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597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326"/>
            <a:ext cx="10515600" cy="56716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dirty="0" smtClean="0"/>
              <a:t>Microbes </a:t>
            </a:r>
            <a:r>
              <a:rPr lang="en-US" sz="13800" smtClean="0"/>
              <a:t>are significant.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21892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529255" y="945931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014952" y="945930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0649" y="945929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986346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10683767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2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529255" y="945931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014952" y="945930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0649" y="945929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986346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9255" y="2270231"/>
            <a:ext cx="536028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979" y="4056185"/>
            <a:ext cx="199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Virus</a:t>
            </a:r>
            <a:endParaRPr lang="en-US" sz="4800" dirty="0"/>
          </a:p>
        </p:txBody>
      </p:sp>
      <p:sp>
        <p:nvSpPr>
          <p:cNvPr id="24" name="Donut 23"/>
          <p:cNvSpPr/>
          <p:nvPr/>
        </p:nvSpPr>
        <p:spPr>
          <a:xfrm>
            <a:off x="10683767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9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529255" y="945931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014952" y="945930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0649" y="945929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986346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9255" y="2270231"/>
            <a:ext cx="536028" cy="159232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9090" y="2270231"/>
            <a:ext cx="141890" cy="178595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979" y="4056185"/>
            <a:ext cx="199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Virus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1" y="4056185"/>
            <a:ext cx="250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Archaea</a:t>
            </a:r>
            <a:endParaRPr lang="en-US" sz="4800" dirty="0"/>
          </a:p>
        </p:txBody>
      </p:sp>
      <p:sp>
        <p:nvSpPr>
          <p:cNvPr id="24" name="Donut 23"/>
          <p:cNvSpPr/>
          <p:nvPr/>
        </p:nvSpPr>
        <p:spPr>
          <a:xfrm>
            <a:off x="10683767" y="945928"/>
            <a:ext cx="1324304" cy="1324303"/>
          </a:xfrm>
          <a:prstGeom prst="donut">
            <a:avLst>
              <a:gd name="adj" fmla="val 59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515</Words>
  <Application>Microsoft Macintosh PowerPoint</Application>
  <PresentationFormat>Widescreen</PresentationFormat>
  <Paragraphs>143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Calibri Light</vt:lpstr>
      <vt:lpstr>Cambria Math</vt:lpstr>
      <vt:lpstr>Arial</vt:lpstr>
      <vt:lpstr>Office Theme</vt:lpstr>
      <vt:lpstr>Microbiology:  why should we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Microscopes</vt:lpstr>
      <vt:lpstr>PowerPoint Presentation</vt:lpstr>
      <vt:lpstr>PowerPoint Presentation</vt:lpstr>
      <vt:lpstr>Microscopes: light vs. electron</vt:lpstr>
      <vt:lpstr>Microscopes: light vs. electron</vt:lpstr>
      <vt:lpstr>Microscopes: light vs. electron</vt:lpstr>
      <vt:lpstr>Microscopes: light vs. electron</vt:lpstr>
      <vt:lpstr>Microscopes: light vs. electron</vt:lpstr>
      <vt:lpstr>Microscopes: light vs. electron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parts:    </vt:lpstr>
      <vt:lpstr>Calculations: magnification</vt:lpstr>
      <vt:lpstr>Calculations: magnification</vt:lpstr>
      <vt:lpstr>Calculations: object size</vt:lpstr>
      <vt:lpstr>Calculations: object size</vt:lpstr>
      <vt:lpstr>Microscope lab skills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Microsoft Office User</dc:creator>
  <cp:lastModifiedBy>Microsoft Office User</cp:lastModifiedBy>
  <cp:revision>25</cp:revision>
  <dcterms:created xsi:type="dcterms:W3CDTF">2015-12-28T20:26:03Z</dcterms:created>
  <dcterms:modified xsi:type="dcterms:W3CDTF">2016-01-29T22:49:34Z</dcterms:modified>
</cp:coreProperties>
</file>